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6" r:id="rId18"/>
    <p:sldId id="285" r:id="rId19"/>
    <p:sldId id="282" r:id="rId20"/>
    <p:sldId id="283" r:id="rId21"/>
    <p:sldId id="284" r:id="rId22"/>
    <p:sldId id="278" r:id="rId23"/>
    <p:sldId id="286" r:id="rId24"/>
    <p:sldId id="279" r:id="rId25"/>
    <p:sldId id="281" r:id="rId26"/>
    <p:sldId id="280" r:id="rId27"/>
    <p:sldId id="287" r:id="rId28"/>
    <p:sldId id="288" r:id="rId29"/>
    <p:sldId id="289" r:id="rId30"/>
    <p:sldId id="295" r:id="rId31"/>
    <p:sldId id="290" r:id="rId32"/>
    <p:sldId id="294" r:id="rId33"/>
    <p:sldId id="296" r:id="rId34"/>
    <p:sldId id="291" r:id="rId35"/>
    <p:sldId id="292" r:id="rId36"/>
    <p:sldId id="293" r:id="rId37"/>
    <p:sldId id="297" r:id="rId38"/>
    <p:sldId id="298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0" autoAdjust="0"/>
    <p:restoredTop sz="94660"/>
  </p:normalViewPr>
  <p:slideViewPr>
    <p:cSldViewPr snapToGrid="0">
      <p:cViewPr>
        <p:scale>
          <a:sx n="200" d="100"/>
          <a:sy n="200" d="100"/>
        </p:scale>
        <p:origin x="-3096" y="-2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6EDE8-4C04-442D-8C7E-9108946F0A37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DCF55-7D88-4D75-B5B0-12F4A7100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11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DCF55-7D88-4D75-B5B0-12F4A71005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60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89CAC-5D92-4E46-84E2-A53A8C2CD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CED860-ED36-4F8B-9F41-9383F23E4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13B455-9D52-4E97-A0CD-3175142FA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AB18D3-D79F-4D0C-A110-C199054A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CF6C8-1A34-4E54-A471-64FD6700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59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FD14D-1E2E-49E4-A3C8-A5F2F162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CA749E-C2BD-4E89-AFF0-4E5B44D5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371D69-2A92-4DE1-AC2C-C32A0FB55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058DF2-B53B-40E3-A542-7F3B910F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2A991-6C3B-4CEB-B486-4F4B8A48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30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46AFCB-063A-48AB-948D-4530406FF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4C2E31-727A-4B5C-9C31-79DAD1B61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43D48-7167-4876-BA7C-10393BC4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8FB4C4-BAC2-44A0-9836-BA66FE4F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8BE8E2-2F8C-44F4-A478-AE434ABD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3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DC1B3-4E87-404A-98E2-91267C33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153B9-2F94-4F01-B955-D8E386822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B7A0C5-7C59-4700-9394-E28081BE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2185F8-5986-4D1B-98D9-32FD2657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61D3A0-1F7C-4EB7-9B7F-F9459894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421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C6CF2-2B99-42F2-AE7B-235AFFAB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04C32-CA9B-4CE2-9972-1CECA8AD9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C06ECF-A3FA-45FF-BE6A-9AFA38A21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8CB3C-2C59-422E-A9FD-8DECCCCF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8CCDC8-8721-45B2-B972-004C1E0F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39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2ECAF-1FB3-499B-8BF0-C5E46C85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F9A0CA-9F34-4A34-BD86-3FECE96E6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37E26E-3AC4-418F-A4EA-B31457687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C80FA4-FE0D-4C6C-8F2B-ED57A36F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353F5C-9193-453A-8259-67F925DD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E7401-9EED-44A6-982D-59DBBCB6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11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86C3C-5EFC-4DA8-813C-6232FB2C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0F7D2F-FBE2-4193-A123-7034D46E0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29C7BE-8752-4BDC-AE9C-536CB89DC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00D356-9D8E-4D74-A164-873A313C2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1B8618-F1D4-4257-8EE7-EC5E481F1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446DD0-0CC2-4E06-8A51-D16260DAE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26400C-154E-42B0-A28D-3C25DCF6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A18960-2629-4E68-82D4-CD61F319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86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F826F-A5ED-46E8-8005-C56F1386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F4D73F-12D0-4F50-89D5-1F3DFDF5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97F95E-2364-499B-B88F-F9DEEF81C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F772A8-9809-455B-B540-96E9D2EB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44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2A47A-FB9F-46F4-ABCC-B60BF2B2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01224A-A33F-44C3-B646-B94F3F36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2AB3FD-2DED-42D5-A7B7-8CEC8939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79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1768B-F192-4B69-B2EF-91489829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59C6B-73C1-463D-99D3-ABE57F3FE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5A1D4B-846C-4387-88BD-FF5FCCF73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FEB3ED-3A35-44A0-9C1A-E650EAFA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83BDB0-EDF2-440B-96E1-2F1DEC9D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BE9A29-E43B-4576-93C5-54C9B6DC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78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9F043-7CC9-4C53-B3EE-71F63E5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549F9A-F278-479E-84AF-8F6C3D535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2D7054-B92D-43B8-B70F-08E01E2DD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A62864-0940-44C7-92B0-72B71D1E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35ED48-82F2-4031-B762-C8D964C3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E6ECF7-73D7-4813-BAEB-DFEA6758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35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9EFA83-F907-4CFD-80F9-12B22278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B2B9F5-EA45-4F00-A44B-E51CD08B5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6D4B8E-99CD-45D1-B77B-C79DFA17E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66F6-3BB2-475C-AD4E-20138429C80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F98BEB-7DA5-4EDB-8803-F5B6ECDD1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5C9D40-B3AF-46C0-802E-9249A990E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57750-2C9D-438A-B849-2906697439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82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9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1">
            <a:extLst>
              <a:ext uri="{FF2B5EF4-FFF2-40B4-BE49-F238E27FC236}">
                <a16:creationId xmlns:a16="http://schemas.microsoft.com/office/drawing/2014/main" id="{738CAE56-0469-4D29-8288-B619991E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71" y="3565743"/>
            <a:ext cx="641032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2">
            <a:extLst>
              <a:ext uri="{FF2B5EF4-FFF2-40B4-BE49-F238E27FC236}">
                <a16:creationId xmlns:a16="http://schemas.microsoft.com/office/drawing/2014/main" id="{37A6FB0B-6596-4B32-8004-E0C32F615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496" y="5918420"/>
            <a:ext cx="1752600" cy="61912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None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airplane 90.7%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92B479E4-197E-44FE-82A6-B1F14A5D4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308" y="5919618"/>
            <a:ext cx="2000250" cy="41826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AdvPatch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dog (target label) 94.2%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D94254D-B6F8-4074-8227-C2513BF2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777" y="5918418"/>
            <a:ext cx="1752600" cy="41826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Random Noise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airplane 86.5%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F5C4906-E0C1-45D1-886F-B0FBFF1D4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DC227FEC-BFE9-4C82-A4C8-4CA9EC423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674916C-539B-49F7-880F-EB913D9FB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9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3EC2156-648E-4556-8A33-A565B03963AA}"/>
              </a:ext>
            </a:extLst>
          </p:cNvPr>
          <p:cNvCxnSpPr>
            <a:cxnSpLocks/>
          </p:cNvCxnSpPr>
          <p:nvPr/>
        </p:nvCxnSpPr>
        <p:spPr>
          <a:xfrm flipV="1">
            <a:off x="4998720" y="3730336"/>
            <a:ext cx="3669792" cy="132892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530CFA9-4C52-4FA3-8924-C7CD36BAD7F9}"/>
              </a:ext>
            </a:extLst>
          </p:cNvPr>
          <p:cNvCxnSpPr>
            <a:cxnSpLocks/>
          </p:cNvCxnSpPr>
          <p:nvPr/>
        </p:nvCxnSpPr>
        <p:spPr>
          <a:xfrm flipV="1">
            <a:off x="4998720" y="5218037"/>
            <a:ext cx="3669792" cy="38987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FBF7D1B-E388-4B74-BE96-76C55A0D3474}"/>
              </a:ext>
            </a:extLst>
          </p:cNvPr>
          <p:cNvCxnSpPr>
            <a:cxnSpLocks/>
          </p:cNvCxnSpPr>
          <p:nvPr/>
        </p:nvCxnSpPr>
        <p:spPr>
          <a:xfrm flipV="1">
            <a:off x="5522976" y="3727444"/>
            <a:ext cx="4608576" cy="132892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400A49D-C44D-4B0B-98CC-54D4EACB5F9F}"/>
              </a:ext>
            </a:extLst>
          </p:cNvPr>
          <p:cNvCxnSpPr>
            <a:cxnSpLocks/>
          </p:cNvCxnSpPr>
          <p:nvPr/>
        </p:nvCxnSpPr>
        <p:spPr>
          <a:xfrm flipV="1">
            <a:off x="5522976" y="5224435"/>
            <a:ext cx="4608576" cy="38057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E3251943-17BF-4944-A366-A4590C526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1" t="6119" r="6937" b="4379"/>
          <a:stretch/>
        </p:blipFill>
        <p:spPr>
          <a:xfrm>
            <a:off x="8668512" y="3723631"/>
            <a:ext cx="1463040" cy="1491207"/>
          </a:xfrm>
          <a:prstGeom prst="rect">
            <a:avLst/>
          </a:prstGeom>
        </p:spPr>
      </p:pic>
      <p:sp>
        <p:nvSpPr>
          <p:cNvPr id="36" name="Text Box 2">
            <a:extLst>
              <a:ext uri="{FF2B5EF4-FFF2-40B4-BE49-F238E27FC236}">
                <a16:creationId xmlns:a16="http://schemas.microsoft.com/office/drawing/2014/main" id="{755F92DC-8244-4613-B078-A7D7F7FDE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808" y="5463193"/>
            <a:ext cx="3221737" cy="41826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Adv Patch 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未使用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LaserPatternLoss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约束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5CB64AB-680D-4D6E-ACE5-35E794D7E819}"/>
              </a:ext>
            </a:extLst>
          </p:cNvPr>
          <p:cNvSpPr txBox="1"/>
          <p:nvPr/>
        </p:nvSpPr>
        <p:spPr>
          <a:xfrm>
            <a:off x="277548" y="205753"/>
            <a:ext cx="620357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Attacked Network: Resnet50 Accuracy: 91.5% Dataset: CIFAR-10</a:t>
            </a: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1 ]      fool: 6085    misguide: 6954    ASR: 15.2%  misguideRate: 17.4%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2 ]      fool: 11350  misguide: 13219  ASR: 28.4%  misguideRate: 33.0%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3 ]      fool: 14068  misguide: 16414  ASR: 35.2%  misguideRate: 41.0%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4 ]      fool: 15082  misguide: 17637  ASR: 37.7%  misguideRate: 44.1%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5 ]      fool: 15547  misguide: 18200  ASR: 38.9%  misguideRate: 45.5%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6 ]      fool: 16198  misguide: 18975  ASR: 40.5%  misguideRate: 47.4%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7 ]      fool: 16270  misguide: 19077  ASR: 40.7%  misguideRate: 47.7%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8 ]      fool: 16588  misguide: 19452  ASR: 41.5%  misguideRate: 48.6%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9 ]      fool: 17486  misguide: 20468  ASR: 43.7%  misguideRate: 51.1%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10 ]    fool: 17587  misguide: 20586  ASR: 44.0%  misguideRate: 51.5%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11 ]    fool: 17761  misguide: 20794  ASR: 44.4%  misguideRate: 51.9%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epoch 12 ]    fool: 17774  misguide: 20843  ASR: 44.4%  misguideRate: 52.1%</a:t>
            </a:r>
          </a:p>
        </p:txBody>
      </p:sp>
    </p:spTree>
    <p:extLst>
      <p:ext uri="{BB962C8B-B14F-4D97-AF65-F5344CB8AC3E}">
        <p14:creationId xmlns:p14="http://schemas.microsoft.com/office/powerpoint/2010/main" val="1364487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E850906-DB64-4648-9452-F048CAED8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1" y="109395"/>
            <a:ext cx="9455716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8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42D61E-58D4-4133-B6EF-6557C624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7" y="181751"/>
            <a:ext cx="9510584" cy="3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4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FD4FD3-AE20-4084-9857-62BF75EEA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72" y="1627476"/>
            <a:ext cx="5523455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67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159705-1469-4376-881F-AF83359C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7" y="132344"/>
            <a:ext cx="3620919" cy="248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1A5BA4-B017-4422-B67F-E4EA8A6A6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96" y="132344"/>
            <a:ext cx="3620919" cy="248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78BAC5-9A05-44CD-AFFC-BF58B85A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98" y="253558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205277-A2D3-416E-9D11-F5F2FDDE7956}"/>
              </a:ext>
            </a:extLst>
          </p:cNvPr>
          <p:cNvSpPr txBox="1"/>
          <p:nvPr/>
        </p:nvSpPr>
        <p:spPr>
          <a:xfrm>
            <a:off x="2982976" y="2882070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Max </a:t>
            </a:r>
            <a:r>
              <a:rPr lang="en-US" altLang="zh-CN" dirty="0" err="1"/>
              <a:t>rpn</a:t>
            </a:r>
            <a:r>
              <a:rPr lang="en-US" altLang="zh-CN" dirty="0"/>
              <a:t>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72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3479A68-A909-4038-B373-45B9259AF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81953"/>
            <a:ext cx="32766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FABA54-31F4-4086-8B75-855B1F225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81952"/>
            <a:ext cx="32766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EEF2789-5EA5-46CC-B0D6-79E6618B6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299" y="381952"/>
            <a:ext cx="32766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A091CAE-4ADB-4C49-8F30-538235988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175634"/>
            <a:ext cx="33528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79D25F7-DFD0-4552-9207-0F53A364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3175635"/>
            <a:ext cx="33528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94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609F0F-497A-4198-B760-749E22A96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33" y="312570"/>
            <a:ext cx="32670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8A8EF6-06CF-42C6-97D0-2DECD9FD4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58" y="312570"/>
            <a:ext cx="32670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F5F33CA-691C-4487-AE06-6CA36D6EC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58" y="4107781"/>
            <a:ext cx="32766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6A1416-6A69-4C39-BB54-4944A5BAE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58" y="4107782"/>
            <a:ext cx="32766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16243DB-3021-4692-B7A0-36BC3BC65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908" y="4107780"/>
            <a:ext cx="32766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48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EDBE48A-299F-43AA-ACFE-1525F9BD2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48" y="4363617"/>
            <a:ext cx="1832998" cy="183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564A7A6-6893-4820-9C0C-F843E572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61" y="498549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385CF0-D279-4501-B8BF-2616C5FB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36" y="501587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92C31C2-8568-411F-A2E0-7B732935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46" y="4363616"/>
            <a:ext cx="1832999" cy="18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95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4307A32-0B3F-4D88-81CA-21CE52AF3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3" y="315811"/>
            <a:ext cx="311606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8B0D23F-2F24-4C94-AAA4-5B730C113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82" y="4688944"/>
            <a:ext cx="487384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1456F57-523D-4A54-BB9F-ABEED834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84" y="468894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555D016-F3B8-4460-AD93-AF0013A9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3" y="4688944"/>
            <a:ext cx="3424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0C68C824-6BEA-4A02-BE40-1C47DAFC4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80" y="2613280"/>
            <a:ext cx="487384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9E704F37-FC88-4112-8281-4ECBCDB0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84" y="261328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DAE9D5AA-D591-4372-94FC-9C8AF1DC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3" y="2613280"/>
            <a:ext cx="3424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40B319C-480A-4816-8F9C-FBF53B19C025}"/>
              </a:ext>
            </a:extLst>
          </p:cNvPr>
          <p:cNvSpPr txBox="1"/>
          <p:nvPr/>
        </p:nvSpPr>
        <p:spPr>
          <a:xfrm>
            <a:off x="1129857" y="648941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 Training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508F40-1A32-4E3C-B291-2D9FFEFE3951}"/>
              </a:ext>
            </a:extLst>
          </p:cNvPr>
          <p:cNvSpPr txBox="1"/>
          <p:nvPr/>
        </p:nvSpPr>
        <p:spPr>
          <a:xfrm>
            <a:off x="1129857" y="4288263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Before Training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25D0CB-1243-4105-8A6A-AC784E51ABE4}"/>
              </a:ext>
            </a:extLst>
          </p:cNvPr>
          <p:cNvSpPr txBox="1"/>
          <p:nvPr/>
        </p:nvSpPr>
        <p:spPr>
          <a:xfrm>
            <a:off x="4035817" y="6449267"/>
            <a:ext cx="725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Perturbation: 0.27(include patch) 0.16(ignore patch)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6406CC-9534-487D-B742-298286D4D9D2}"/>
              </a:ext>
            </a:extLst>
          </p:cNvPr>
          <p:cNvSpPr txBox="1"/>
          <p:nvPr/>
        </p:nvSpPr>
        <p:spPr>
          <a:xfrm>
            <a:off x="4035817" y="4312102"/>
            <a:ext cx="771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Perturbation: 0.10(include patch) 0.07(ignore patch)</a:t>
            </a:r>
          </a:p>
          <a:p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9B5300-7CF0-48A8-AB00-C7B997D14A50}"/>
              </a:ext>
            </a:extLst>
          </p:cNvPr>
          <p:cNvSpPr txBox="1"/>
          <p:nvPr/>
        </p:nvSpPr>
        <p:spPr>
          <a:xfrm>
            <a:off x="4443274" y="840434"/>
            <a:ext cx="61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Metric</a:t>
            </a:r>
            <a:r>
              <a:rPr lang="en-US" altLang="zh-CN" dirty="0"/>
              <a:t>: Mean Perturbation Value over Pixel</a:t>
            </a:r>
          </a:p>
        </p:txBody>
      </p:sp>
    </p:spTree>
    <p:extLst>
      <p:ext uri="{BB962C8B-B14F-4D97-AF65-F5344CB8AC3E}">
        <p14:creationId xmlns:p14="http://schemas.microsoft.com/office/powerpoint/2010/main" val="2978935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40B319C-480A-4816-8F9C-FBF53B19C025}"/>
              </a:ext>
            </a:extLst>
          </p:cNvPr>
          <p:cNvSpPr txBox="1"/>
          <p:nvPr/>
        </p:nvSpPr>
        <p:spPr>
          <a:xfrm>
            <a:off x="1129857" y="6488668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 Training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508F40-1A32-4E3C-B291-2D9FFEFE3951}"/>
              </a:ext>
            </a:extLst>
          </p:cNvPr>
          <p:cNvSpPr txBox="1"/>
          <p:nvPr/>
        </p:nvSpPr>
        <p:spPr>
          <a:xfrm>
            <a:off x="1129857" y="4345897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Before Training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25D0CB-1243-4105-8A6A-AC784E51ABE4}"/>
              </a:ext>
            </a:extLst>
          </p:cNvPr>
          <p:cNvSpPr txBox="1"/>
          <p:nvPr/>
        </p:nvSpPr>
        <p:spPr>
          <a:xfrm>
            <a:off x="4264074" y="6488668"/>
            <a:ext cx="725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Perturbation: 0.42(include patch) 0.30(ignore patch)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6406CC-9534-487D-B742-298286D4D9D2}"/>
              </a:ext>
            </a:extLst>
          </p:cNvPr>
          <p:cNvSpPr txBox="1"/>
          <p:nvPr/>
        </p:nvSpPr>
        <p:spPr>
          <a:xfrm>
            <a:off x="4264074" y="4345897"/>
            <a:ext cx="771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Perturbation: 0.20(include patch) 0.12(ignore patch)</a:t>
            </a:r>
          </a:p>
          <a:p>
            <a:endParaRPr lang="en-US" altLang="zh-C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452E4C0-E380-4E40-8A40-E95851D0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02" y="174807"/>
            <a:ext cx="309386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299338F-D56E-4A26-AEE2-1FE4141B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00" y="4718838"/>
            <a:ext cx="487384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1A3A62C5-5CEF-48E0-AFBF-D16FF49C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09" y="471883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B24B8083-29C6-457C-9041-98E9C922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43" y="4718838"/>
            <a:ext cx="3424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C7108562-591F-467E-964E-5BD9E469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04" y="2656512"/>
            <a:ext cx="3424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36DED069-B2E7-4556-BF2E-BE67DE550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09" y="254589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1FF62FA9-D806-467A-B7E8-CDB4D453C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00" y="2545897"/>
            <a:ext cx="487384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468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40B319C-480A-4816-8F9C-FBF53B19C025}"/>
              </a:ext>
            </a:extLst>
          </p:cNvPr>
          <p:cNvSpPr txBox="1"/>
          <p:nvPr/>
        </p:nvSpPr>
        <p:spPr>
          <a:xfrm>
            <a:off x="1129857" y="648941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 Training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508F40-1A32-4E3C-B291-2D9FFEFE3951}"/>
              </a:ext>
            </a:extLst>
          </p:cNvPr>
          <p:cNvSpPr txBox="1"/>
          <p:nvPr/>
        </p:nvSpPr>
        <p:spPr>
          <a:xfrm>
            <a:off x="1129857" y="4288263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Before Training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25D0CB-1243-4105-8A6A-AC784E51ABE4}"/>
              </a:ext>
            </a:extLst>
          </p:cNvPr>
          <p:cNvSpPr txBox="1"/>
          <p:nvPr/>
        </p:nvSpPr>
        <p:spPr>
          <a:xfrm>
            <a:off x="4035817" y="6449267"/>
            <a:ext cx="725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Perturbation: 0.82 (include patch) 0.64 (ignore patch)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6406CC-9534-487D-B742-298286D4D9D2}"/>
              </a:ext>
            </a:extLst>
          </p:cNvPr>
          <p:cNvSpPr txBox="1"/>
          <p:nvPr/>
        </p:nvSpPr>
        <p:spPr>
          <a:xfrm>
            <a:off x="4035817" y="4312102"/>
            <a:ext cx="771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Perturbation: 0.34 (include patch) 0.20 (ignore patch)</a:t>
            </a:r>
          </a:p>
          <a:p>
            <a:endParaRPr lang="en-US" altLang="zh-C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F47961A-41EB-4B3A-A7CB-404443044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7" y="89831"/>
            <a:ext cx="304396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A06DF58-41C4-4B42-9889-DE438E7A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615" y="2636933"/>
            <a:ext cx="487384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E0D4F92-4C3C-44B9-B354-CC31C448A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022" y="2545898"/>
            <a:ext cx="1742365" cy="174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592A6ACC-23C1-46DE-A1F3-3D1BAC72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9" y="2580947"/>
            <a:ext cx="3352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AACC9F43-9E75-4939-8A5E-FE1E0DD6C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615" y="4782339"/>
            <a:ext cx="487384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E3C9F458-6544-4F98-8F7E-B1970E02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94" y="4742190"/>
            <a:ext cx="1645171" cy="164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1DCA1417-98C9-4810-A519-27CF4DA82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9" y="4657595"/>
            <a:ext cx="3352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7402F44-04F8-41A6-99EF-E5AA0ECC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020" y="254589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6BA29132-0C11-48C9-BA4E-E69504628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8" y="2580946"/>
            <a:ext cx="3424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D5EAB05C-E3E9-4232-BEC2-09485EB91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92" y="474218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BF8DCA76-FB33-4CC8-A32A-861B3374C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8" y="4657594"/>
            <a:ext cx="3424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44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F078B6-1A5A-4895-AD0D-9C8F5608F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1" y="3429000"/>
            <a:ext cx="9522547" cy="2270761"/>
          </a:xfrm>
          <a:prstGeom prst="rect">
            <a:avLst/>
          </a:prstGeom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EBB6B761-DBC8-4B3B-9B57-65991D82A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336" y="5699761"/>
            <a:ext cx="1752600" cy="61912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None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bird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100%</a:t>
            </a:r>
            <a:endParaRPr kumimoji="0" lang="en-US" altLang="zh-CN" sz="180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296B51E0-86FD-4C2C-9D29-0D8DBC7BE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115" y="5699757"/>
            <a:ext cx="1910200" cy="61912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AdvPatch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dog (target label) 76.0%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3CC90DA2-1B1F-4FE9-93C2-7577A63FC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314" y="5699757"/>
            <a:ext cx="1752600" cy="61912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Transposed AdvPatch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ird  99.9%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BF87D926-DEA0-40BC-B012-EBCAE2EF6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3710" y="5699759"/>
            <a:ext cx="1752600" cy="783339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Position shifted AdvPatch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bird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98.5%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508378EA-BA27-456D-A24F-84B0AF6A4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060" y="5699758"/>
            <a:ext cx="1752600" cy="61912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Random Noise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bird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99.8%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308A7FE-17FB-4DA1-8F5D-73CA3736D5C8}"/>
              </a:ext>
            </a:extLst>
          </p:cNvPr>
          <p:cNvCxnSpPr>
            <a:cxnSpLocks/>
          </p:cNvCxnSpPr>
          <p:nvPr/>
        </p:nvCxnSpPr>
        <p:spPr>
          <a:xfrm>
            <a:off x="2121408" y="3108962"/>
            <a:ext cx="1840992" cy="218236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4DFBFCB-3108-4563-BD5E-236E21129DEA}"/>
              </a:ext>
            </a:extLst>
          </p:cNvPr>
          <p:cNvCxnSpPr>
            <a:cxnSpLocks/>
          </p:cNvCxnSpPr>
          <p:nvPr/>
        </p:nvCxnSpPr>
        <p:spPr>
          <a:xfrm>
            <a:off x="2107987" y="1463040"/>
            <a:ext cx="1854413" cy="336499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1EA8A76-6E39-4A64-B52F-19FF319B41AE}"/>
              </a:ext>
            </a:extLst>
          </p:cNvPr>
          <p:cNvCxnSpPr>
            <a:cxnSpLocks/>
          </p:cNvCxnSpPr>
          <p:nvPr/>
        </p:nvCxnSpPr>
        <p:spPr>
          <a:xfrm>
            <a:off x="473336" y="3108958"/>
            <a:ext cx="2948416" cy="218237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45B349A-31DE-4878-B8F1-B97644CB4D75}"/>
              </a:ext>
            </a:extLst>
          </p:cNvPr>
          <p:cNvCxnSpPr>
            <a:cxnSpLocks/>
          </p:cNvCxnSpPr>
          <p:nvPr/>
        </p:nvCxnSpPr>
        <p:spPr>
          <a:xfrm>
            <a:off x="473336" y="1487420"/>
            <a:ext cx="2961837" cy="334061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D5909AF6-EAE2-4CA0-AFAC-A6BC7556CB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3892" r="5202" b="4738"/>
          <a:stretch/>
        </p:blipFill>
        <p:spPr>
          <a:xfrm>
            <a:off x="473336" y="1463040"/>
            <a:ext cx="1648072" cy="1645920"/>
          </a:xfrm>
          <a:prstGeom prst="rect">
            <a:avLst/>
          </a:prstGeom>
        </p:spPr>
      </p:pic>
      <p:sp>
        <p:nvSpPr>
          <p:cNvPr id="24" name="文本框 2">
            <a:extLst>
              <a:ext uri="{FF2B5EF4-FFF2-40B4-BE49-F238E27FC236}">
                <a16:creationId xmlns:a16="http://schemas.microsoft.com/office/drawing/2014/main" id="{AC59EAE5-8D64-4FEC-BA86-4D6F3C65B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7288" y="1283686"/>
            <a:ext cx="4872843" cy="200463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训练集： 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ASR: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80.7% (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模型原训练错误率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8.5%)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     misguideRate: 90.0%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测试集：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ASR: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79.1% (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模型原测试错误率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8.4%)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     misguideRate: 87.7%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AdvPatch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生成：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 随机初始化 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adv_patch = rand((3, patch size, patch size))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投射到输入图片中（不做增强处理）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优化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28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40B319C-480A-4816-8F9C-FBF53B19C025}"/>
              </a:ext>
            </a:extLst>
          </p:cNvPr>
          <p:cNvSpPr txBox="1"/>
          <p:nvPr/>
        </p:nvSpPr>
        <p:spPr>
          <a:xfrm>
            <a:off x="1129857" y="648941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 Training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508F40-1A32-4E3C-B291-2D9FFEFE3951}"/>
              </a:ext>
            </a:extLst>
          </p:cNvPr>
          <p:cNvSpPr txBox="1"/>
          <p:nvPr/>
        </p:nvSpPr>
        <p:spPr>
          <a:xfrm>
            <a:off x="1129857" y="4288263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Before Training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25D0CB-1243-4105-8A6A-AC784E51ABE4}"/>
              </a:ext>
            </a:extLst>
          </p:cNvPr>
          <p:cNvSpPr txBox="1"/>
          <p:nvPr/>
        </p:nvSpPr>
        <p:spPr>
          <a:xfrm>
            <a:off x="4035817" y="6449267"/>
            <a:ext cx="725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Perturbation: 2.33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6406CC-9534-487D-B742-298286D4D9D2}"/>
              </a:ext>
            </a:extLst>
          </p:cNvPr>
          <p:cNvSpPr txBox="1"/>
          <p:nvPr/>
        </p:nvSpPr>
        <p:spPr>
          <a:xfrm>
            <a:off x="4035817" y="4312102"/>
            <a:ext cx="771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Perturbation: 0.18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1683819-BD34-4D92-8EDD-3EA76EFD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3" y="163110"/>
            <a:ext cx="304396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775C08A-2636-439C-9578-8539A75D8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60" y="4719501"/>
            <a:ext cx="487384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36BDFC2-C9BC-4869-9A67-F2829036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021" y="474218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2D4824DD-1C72-48C2-B7F7-24A7AE13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9" y="4732308"/>
            <a:ext cx="3424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82AF8190-7614-4518-B1F9-91E53F133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615" y="2527592"/>
            <a:ext cx="487384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33FED60A-A5AC-443E-974C-9FD8B7E5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720" y="252759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23F6FAB6-C3B3-4EBD-BCCF-E15470558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0" y="2463314"/>
            <a:ext cx="3424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DD04567-C36C-43D5-B737-3AE31D61A69F}"/>
              </a:ext>
            </a:extLst>
          </p:cNvPr>
          <p:cNvSpPr txBox="1"/>
          <p:nvPr/>
        </p:nvSpPr>
        <p:spPr>
          <a:xfrm>
            <a:off x="4473526" y="1195754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mix rate = 0.2 (i.e. 0.2 * noise + 0.8 * image)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90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40B319C-480A-4816-8F9C-FBF53B19C025}"/>
              </a:ext>
            </a:extLst>
          </p:cNvPr>
          <p:cNvSpPr txBox="1"/>
          <p:nvPr/>
        </p:nvSpPr>
        <p:spPr>
          <a:xfrm>
            <a:off x="1129857" y="648941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 Training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508F40-1A32-4E3C-B291-2D9FFEFE3951}"/>
              </a:ext>
            </a:extLst>
          </p:cNvPr>
          <p:cNvSpPr txBox="1"/>
          <p:nvPr/>
        </p:nvSpPr>
        <p:spPr>
          <a:xfrm>
            <a:off x="1129857" y="4288263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Before Training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25D0CB-1243-4105-8A6A-AC784E51ABE4}"/>
              </a:ext>
            </a:extLst>
          </p:cNvPr>
          <p:cNvSpPr txBox="1"/>
          <p:nvPr/>
        </p:nvSpPr>
        <p:spPr>
          <a:xfrm>
            <a:off x="4035817" y="6449267"/>
            <a:ext cx="725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Perturbation: 0.30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6406CC-9534-487D-B742-298286D4D9D2}"/>
              </a:ext>
            </a:extLst>
          </p:cNvPr>
          <p:cNvSpPr txBox="1"/>
          <p:nvPr/>
        </p:nvSpPr>
        <p:spPr>
          <a:xfrm>
            <a:off x="4035817" y="4312102"/>
            <a:ext cx="771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Perturbation: 0.007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662823-E943-43FD-B4F0-E28D68D4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8" y="-1"/>
            <a:ext cx="309386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E524E5D-F695-4C84-AD17-0FD966E44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59" y="2466356"/>
            <a:ext cx="487384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7C9EB0D4-AEE5-4D43-BCE2-956E5BF69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600" y="242567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E6C4BEF3-7E55-4982-8F1F-4F10FA58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9" y="2465869"/>
            <a:ext cx="3424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E940325F-6F43-48B1-AD2A-B3FCDF76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70" y="4714665"/>
            <a:ext cx="487384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8395CCDC-0343-4A41-A130-38D1ADC17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812" y="463875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BAFDA499-8B30-474C-B5AB-D9DB01B17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9" y="4657594"/>
            <a:ext cx="34248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2769BD3-0D23-4948-BC3D-EF14A6B1E7F6}"/>
              </a:ext>
            </a:extLst>
          </p:cNvPr>
          <p:cNvSpPr txBox="1"/>
          <p:nvPr/>
        </p:nvSpPr>
        <p:spPr>
          <a:xfrm>
            <a:off x="4473526" y="1195754"/>
            <a:ext cx="489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mix rate = 0.01 (i.e. 0.01 * noise + 0.99 * image)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00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CD4A29-F2B2-4EBD-B0D5-65D62D63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" y="284065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EC3932-41DA-40FF-A39A-CE791A342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15" y="284065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EF87A76-6F05-45CE-9F1C-2296F716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40" y="2522440"/>
            <a:ext cx="5034004" cy="14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F8C463E-78F2-4AC8-8E91-A2394BFC4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10" y="2548549"/>
            <a:ext cx="1709585" cy="130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A7E484C-B33E-4283-A9B6-D737CDC9E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41" y="3934221"/>
            <a:ext cx="5034004" cy="14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422184F-DA52-4C94-96C9-381A3D8B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10" y="3981157"/>
            <a:ext cx="1709587" cy="130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465B0E1-2DAC-4B7E-AD54-9DA1B792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40" y="5346003"/>
            <a:ext cx="5034004" cy="14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A740C8B-258A-43E0-968F-95DFFAAB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82" y="5352863"/>
            <a:ext cx="1687215" cy="129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8BFD74E-F425-465B-87BD-8330135829AC}"/>
              </a:ext>
            </a:extLst>
          </p:cNvPr>
          <p:cNvSpPr txBox="1"/>
          <p:nvPr/>
        </p:nvSpPr>
        <p:spPr>
          <a:xfrm>
            <a:off x="8362765" y="39342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多通道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FD9958-5B40-41B7-AAEF-3A0B4055C5AF}"/>
              </a:ext>
            </a:extLst>
          </p:cNvPr>
          <p:cNvSpPr txBox="1"/>
          <p:nvPr/>
        </p:nvSpPr>
        <p:spPr>
          <a:xfrm>
            <a:off x="9586931" y="4689180"/>
            <a:ext cx="26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整体</a:t>
            </a:r>
            <a:r>
              <a:rPr lang="en-US" altLang="zh-CN" dirty="0"/>
              <a:t>0.0812 0.049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9951AB-5A7C-4F9F-98DC-90535FC659FD}"/>
              </a:ext>
            </a:extLst>
          </p:cNvPr>
          <p:cNvSpPr txBox="1"/>
          <p:nvPr/>
        </p:nvSpPr>
        <p:spPr>
          <a:xfrm>
            <a:off x="9586931" y="5167051"/>
            <a:ext cx="2605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第一层 </a:t>
            </a:r>
            <a:r>
              <a:rPr lang="en-US" altLang="zh-CN" dirty="0"/>
              <a:t>0.0814 0.0408</a:t>
            </a:r>
          </a:p>
          <a:p>
            <a:r>
              <a:rPr lang="zh-CN" altLang="en-US" dirty="0"/>
              <a:t>第二层 </a:t>
            </a:r>
            <a:r>
              <a:rPr lang="en-US" altLang="zh-CN" dirty="0"/>
              <a:t>0.0781 0.0429</a:t>
            </a:r>
          </a:p>
          <a:p>
            <a:r>
              <a:rPr lang="zh-CN" altLang="en-US" dirty="0"/>
              <a:t>第三层 </a:t>
            </a:r>
            <a:r>
              <a:rPr lang="en-US" altLang="zh-CN" dirty="0"/>
              <a:t>0.0846 0.0500</a:t>
            </a:r>
          </a:p>
          <a:p>
            <a:r>
              <a:rPr lang="zh-CN" altLang="en-US" dirty="0"/>
              <a:t>第四层 </a:t>
            </a:r>
            <a:r>
              <a:rPr lang="en-US" altLang="zh-CN" dirty="0"/>
              <a:t>0.0806 0.0520</a:t>
            </a:r>
          </a:p>
          <a:p>
            <a:r>
              <a:rPr lang="zh-CN" altLang="en-US" dirty="0"/>
              <a:t>第五层 </a:t>
            </a:r>
            <a:r>
              <a:rPr lang="en-US" altLang="zh-CN" dirty="0"/>
              <a:t>0.0814 0.0591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9112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0B4A845-8BC1-4749-BA76-E33971034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23" y="351986"/>
            <a:ext cx="6068765" cy="17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307C24F-794F-4B83-A7C5-3931C4A6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19" y="300768"/>
            <a:ext cx="2235107" cy="171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6D3436C-1EE2-4D37-B2A0-89AD20BE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22" y="2087363"/>
            <a:ext cx="6050008" cy="18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C2EB75C-CF0F-42A9-8A16-628A996F6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19" y="2105796"/>
            <a:ext cx="2235107" cy="17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A72274F-5C20-4CD8-9BC1-E2FE0A48C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62" y="3763329"/>
            <a:ext cx="5313275" cy="16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137ADCA-43A0-46FB-8C74-E4D27ACE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19" y="3909239"/>
            <a:ext cx="2235107" cy="17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E663693-1724-4D7F-9281-1E1F3BA6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103" y="5327596"/>
            <a:ext cx="4949534" cy="172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B1A28548-76AB-4A31-A029-D93CAB8D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19" y="5620152"/>
            <a:ext cx="1721068" cy="139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552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5AA5FA1-685F-488B-B635-F4BA38C14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" y="776435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798244A-DBDE-4C68-8E60-2AAE14E4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899" y="776435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6A9BC4-90DF-4A8F-8E58-76E6A9A0959D}"/>
              </a:ext>
            </a:extLst>
          </p:cNvPr>
          <p:cNvSpPr txBox="1"/>
          <p:nvPr/>
        </p:nvSpPr>
        <p:spPr>
          <a:xfrm>
            <a:off x="2880726" y="29280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0.19 0.10</a:t>
            </a:r>
            <a:endParaRPr lang="zh-CN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E1CEA3C-FC96-4807-9E02-15B0EE38D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91" y="3203916"/>
            <a:ext cx="4941731" cy="345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47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5D9E8B-82D5-4A6C-A774-08C7F495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6" y="283771"/>
            <a:ext cx="40386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A7A23E9-6C00-48A5-836A-6B3506409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19" y="4026071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A941B27-690A-4F22-8310-97F59E013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023" y="4026071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0B3E705-8B1C-4A2E-8D2D-6EB5B048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7" y="826330"/>
            <a:ext cx="33528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0D2B7945-875A-43FE-8694-0A229472B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190" y="697374"/>
            <a:ext cx="1368084" cy="13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D24F58C2-57B4-4C08-88EC-BA1E82A6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20" y="2545959"/>
            <a:ext cx="33528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90DCD5A-AC89-412C-9EAC-DFDD9067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233" y="2190896"/>
            <a:ext cx="1475569" cy="147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9E47488-2D49-4030-9E20-EBB1EC21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20" y="3792781"/>
            <a:ext cx="2739500" cy="10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6B8340D1-ABC4-4FD4-B143-42CBDECDF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38" y="3429000"/>
            <a:ext cx="1119187" cy="11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E8E8EED0-7B17-4FD9-AE72-F11175C4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823" y="4834706"/>
            <a:ext cx="2221297" cy="8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5E8B20D8-0ADF-4CBC-AD36-7091C940D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16" y="4314220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A5422142-A885-4465-BCFA-A1B74EDA1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925" y="5804188"/>
            <a:ext cx="2570735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A22D3248-8571-4291-A82F-BBE2E1B3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475" y="5468239"/>
            <a:ext cx="1716258" cy="17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79E7FF4-B388-45D8-8F46-033DCA41AB2A}"/>
              </a:ext>
            </a:extLst>
          </p:cNvPr>
          <p:cNvSpPr txBox="1"/>
          <p:nvPr/>
        </p:nvSpPr>
        <p:spPr>
          <a:xfrm>
            <a:off x="4965895" y="283771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0.12 0.056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754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418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5F6011D-D0FD-4350-9560-71B542FCA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03" y="129319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9C072EB-29CB-4263-BBBA-2BDCC94C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082" y="0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BC4812E-FD67-4F2A-9590-116F828E2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41" y="-48837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E9599E7-B63B-49C0-A031-4D9D87AD5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9" y="2309812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F649BFB-31F3-4BE3-8350-030ED781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94" y="2287212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A481CD0-296A-4BEF-8650-0D4BDF78C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5" y="2287212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B098D679-B757-4ED9-8EF5-D733010D9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69" y="2287212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4BFF7E1A-41BB-42C5-850F-0F69429FD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246" y="4668463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A6740A50-0543-43FA-91BB-32693C45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9" y="4619625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95EAAD21-9A0B-42DE-98ED-4ED9CD745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68" y="4597317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D8539BA0-4131-4102-B969-9EB160040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535" y="4589078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756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10042685-D0AA-49E3-B31B-C392C633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566" y="274320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8">
            <a:extLst>
              <a:ext uri="{FF2B5EF4-FFF2-40B4-BE49-F238E27FC236}">
                <a16:creationId xmlns:a16="http://schemas.microsoft.com/office/drawing/2014/main" id="{809B3BBC-84F2-445E-9EDA-CD773438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173" y="284065"/>
            <a:ext cx="29241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163DAF5-FA1E-4CDD-B9FB-776B9A17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8" y="284065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767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2FA75D1-57A2-46D5-9555-846EE6F47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1" y="818637"/>
            <a:ext cx="32670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227C50F-B5BB-4956-8ABE-D8308B5C9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214" y="818637"/>
            <a:ext cx="32670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9638796-9CBD-4010-B0E2-9ED13C653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07" y="3800988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F2495A8-24E1-4AC0-8C0E-DC3B22F2E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782" y="3800989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20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39807A3-D0EA-406E-8E91-8CE893185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9" y="2661919"/>
            <a:ext cx="9522550" cy="2270761"/>
          </a:xfrm>
          <a:prstGeom prst="rect">
            <a:avLst/>
          </a:prstGeom>
        </p:spPr>
      </p:pic>
      <p:sp>
        <p:nvSpPr>
          <p:cNvPr id="7" name="文本框 2">
            <a:extLst>
              <a:ext uri="{FF2B5EF4-FFF2-40B4-BE49-F238E27FC236}">
                <a16:creationId xmlns:a16="http://schemas.microsoft.com/office/drawing/2014/main" id="{7B847C0C-F756-4255-9682-38AE03E9A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336" y="4912361"/>
            <a:ext cx="1752600" cy="61912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None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frog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99.8</a:t>
            </a:r>
            <a:r>
              <a:rPr kumimoji="0" lang="en-US" altLang="zh-CN" sz="14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%</a:t>
            </a:r>
            <a:endParaRPr kumimoji="0" lang="en-US" altLang="zh-CN" sz="180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32B631B0-E83B-495E-AEDC-093355D0A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115" y="4912357"/>
            <a:ext cx="1910200" cy="619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AdvPatch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dog (target label) 78.0%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F32719BD-6F87-4798-9B3B-32019BB82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756" y="4916799"/>
            <a:ext cx="2117915" cy="619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Transposed AdvPatch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frog  99.9%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1DDFA5BF-EDE5-455C-B93B-F645CEA6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780" y="4912357"/>
            <a:ext cx="2092280" cy="783339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Position shifted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AdvPatch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dog (target label)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57.0%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EDDC752D-B8CA-4546-AF08-D645F7663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060" y="4912358"/>
            <a:ext cx="1752600" cy="61912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Random Noise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frog  99.9%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8EF76B5-5274-491E-ACDF-FECDB3255B28}"/>
              </a:ext>
            </a:extLst>
          </p:cNvPr>
          <p:cNvCxnSpPr>
            <a:cxnSpLocks/>
          </p:cNvCxnSpPr>
          <p:nvPr/>
        </p:nvCxnSpPr>
        <p:spPr>
          <a:xfrm>
            <a:off x="2108200" y="784349"/>
            <a:ext cx="1841500" cy="324973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E1BEF18-1D6A-4C9B-85BA-56967BFA1CB0}"/>
              </a:ext>
            </a:extLst>
          </p:cNvPr>
          <p:cNvCxnSpPr>
            <a:cxnSpLocks/>
          </p:cNvCxnSpPr>
          <p:nvPr/>
        </p:nvCxnSpPr>
        <p:spPr>
          <a:xfrm>
            <a:off x="484611" y="757366"/>
            <a:ext cx="2987271" cy="333434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F69FE2D-CE3E-4A65-A933-BA2BD5B590F3}"/>
              </a:ext>
            </a:extLst>
          </p:cNvPr>
          <p:cNvCxnSpPr>
            <a:cxnSpLocks/>
          </p:cNvCxnSpPr>
          <p:nvPr/>
        </p:nvCxnSpPr>
        <p:spPr>
          <a:xfrm>
            <a:off x="481175" y="2392230"/>
            <a:ext cx="2990707" cy="213912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A565852-B974-48C9-8B85-FCE209D6867E}"/>
              </a:ext>
            </a:extLst>
          </p:cNvPr>
          <p:cNvCxnSpPr>
            <a:cxnSpLocks/>
          </p:cNvCxnSpPr>
          <p:nvPr/>
        </p:nvCxnSpPr>
        <p:spPr>
          <a:xfrm>
            <a:off x="2108200" y="2350964"/>
            <a:ext cx="1841500" cy="21403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83CB23-228E-4C45-B339-D58F6A8F3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t="2862" r="3054" b="4625"/>
          <a:stretch/>
        </p:blipFill>
        <p:spPr bwMode="auto">
          <a:xfrm>
            <a:off x="473336" y="757366"/>
            <a:ext cx="1634864" cy="163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">
            <a:extLst>
              <a:ext uri="{FF2B5EF4-FFF2-40B4-BE49-F238E27FC236}">
                <a16:creationId xmlns:a16="http://schemas.microsoft.com/office/drawing/2014/main" id="{B65BA640-E159-461A-BD3F-85571CDCB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358" y="328613"/>
            <a:ext cx="4872843" cy="221265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训练集： 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ASR: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65.3% (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模型原训练错误率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8.5%)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     misguideRate: 60.1%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测试集：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ASR: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64.2% (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模型原测试错误率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8.4%)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     misguideRate: 58.7%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AdvPatch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生成：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 随机初始化 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adv_patch = rand((3, patch size, patch size))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 转置卷积 → 卷积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投射到输入图片中（不做增强处理）</a:t>
            </a:r>
            <a:endParaRPr lang="en-US" altLang="zh-CN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优化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4D2B19BB-87FE-47D5-9EB4-0ECB7542B284}"/>
              </a:ext>
            </a:extLst>
          </p:cNvPr>
          <p:cNvSpPr/>
          <p:nvPr/>
        </p:nvSpPr>
        <p:spPr>
          <a:xfrm rot="16200000">
            <a:off x="4791466" y="4001130"/>
            <a:ext cx="288008" cy="36449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">
            <a:extLst>
              <a:ext uri="{FF2B5EF4-FFF2-40B4-BE49-F238E27FC236}">
                <a16:creationId xmlns:a16="http://schemas.microsoft.com/office/drawing/2014/main" id="{E4C5E73C-FF68-4977-B1E7-5BAFC4F5D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8" y="6023075"/>
            <a:ext cx="11651262" cy="78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在卷积生成的对抗样本可能攻击性更体现在训练出的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纹理特征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上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→如果训练过程中对对抗样本进行合理的约束进→可能训练出激光更容易生成的纹理图案 比如→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	       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 通过约束，希望深色部分越来越深，让投射出的样本变得更简单（深色部分不需要投出）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8318A7E-1900-416E-BE74-AAD2E2861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465" y="5917586"/>
            <a:ext cx="1011047" cy="10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2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AE0AD25-6F6E-4A62-B662-C52BD503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32" y="359821"/>
            <a:ext cx="40671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C126E1-F3C9-4FB2-A338-8EDA03C773A0}"/>
              </a:ext>
            </a:extLst>
          </p:cNvPr>
          <p:cNvSpPr txBox="1"/>
          <p:nvPr/>
        </p:nvSpPr>
        <p:spPr>
          <a:xfrm>
            <a:off x="1184224" y="3837481"/>
            <a:ext cx="463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gt</a:t>
            </a:r>
            <a:r>
              <a:rPr lang="en-US" altLang="zh-CN" dirty="0"/>
              <a:t>: [0, 0, 1, 1] label 0  work</a:t>
            </a:r>
          </a:p>
          <a:p>
            <a:r>
              <a:rPr lang="en-US" altLang="zh-CN" dirty="0"/>
              <a:t>Gt [0, 0, 192. 192](patch </a:t>
            </a:r>
            <a:r>
              <a:rPr lang="zh-CN" altLang="en-US" dirty="0"/>
              <a:t>大小</a:t>
            </a:r>
            <a:r>
              <a:rPr lang="en-US" altLang="zh-CN" dirty="0"/>
              <a:t>) label 0 </a:t>
            </a:r>
            <a:r>
              <a:rPr lang="zh-CN" altLang="en-US" dirty="0"/>
              <a:t>不</a:t>
            </a:r>
            <a:r>
              <a:rPr lang="en-US" altLang="zh-CN" dirty="0"/>
              <a:t>work</a:t>
            </a:r>
          </a:p>
          <a:p>
            <a:r>
              <a:rPr lang="en-US" altLang="zh-CN" dirty="0" err="1"/>
              <a:t>gt</a:t>
            </a:r>
            <a:r>
              <a:rPr lang="en-US" altLang="zh-CN" dirty="0"/>
              <a:t> [0, 0, 480, 480](</a:t>
            </a:r>
            <a:r>
              <a:rPr lang="zh-CN" altLang="en-US" dirty="0"/>
              <a:t>全图大小</a:t>
            </a:r>
            <a:r>
              <a:rPr lang="en-US" altLang="zh-CN" dirty="0"/>
              <a:t>) label 0 work</a:t>
            </a:r>
          </a:p>
          <a:p>
            <a:r>
              <a:rPr lang="en-US" altLang="zh-CN" dirty="0"/>
              <a:t>Label </a:t>
            </a:r>
            <a:r>
              <a:rPr lang="zh-CN" altLang="en-US" dirty="0"/>
              <a:t>无影响，训练图片无影响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5B1878F-C065-4EBD-A23A-2F1046EF1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486" y="359821"/>
            <a:ext cx="40386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113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7BA92E8C-BF13-4D26-9639-B8976D774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98" y="8451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E756B33-4AAB-46F7-878B-AA1C3892A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760" y="-1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A88600E9-C8BC-415B-908D-054A61596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801" y="243023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F964991-05C2-4027-A6FF-14B3BDA7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7926"/>
            <a:ext cx="2691270" cy="172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684ABA1-CF99-4FD3-8A7A-78948DD9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88" y="3017925"/>
            <a:ext cx="1817945" cy="181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5C515CB-D2DC-4B8B-AC0E-E6E61F5C2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068" y="5031603"/>
            <a:ext cx="1817946" cy="181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5527158-1780-4F32-9682-E600F4E5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4" y="5133361"/>
            <a:ext cx="2545666" cy="163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6F57977-B89F-45D9-81F3-12705BBC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14" y="5031603"/>
            <a:ext cx="1817945" cy="181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11B0524F-ECFB-46F4-AAF4-6BB59CFD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59" y="5031602"/>
            <a:ext cx="1817946" cy="181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544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BC08429-0370-4164-B917-579E38A3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36" y="3429000"/>
            <a:ext cx="36861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74453A-518C-49AC-ACFC-75ACE0B15EFC}"/>
              </a:ext>
            </a:extLst>
          </p:cNvPr>
          <p:cNvSpPr txBox="1"/>
          <p:nvPr/>
        </p:nvSpPr>
        <p:spPr>
          <a:xfrm>
            <a:off x="1888761" y="59361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中间值随机化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4C43EBE-31A0-4C44-B076-521AA478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03" y="3429000"/>
            <a:ext cx="36861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F35D4D-D3C0-4F07-A852-005823BEF7E3}"/>
              </a:ext>
            </a:extLst>
          </p:cNvPr>
          <p:cNvSpPr txBox="1"/>
          <p:nvPr/>
        </p:nvSpPr>
        <p:spPr>
          <a:xfrm>
            <a:off x="5822516" y="593610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去除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B1B9385-A021-4C75-9F00-D6154738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52" y="319272"/>
            <a:ext cx="36861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82586E-E28F-4547-B78A-88A20D05A5E4}"/>
              </a:ext>
            </a:extLst>
          </p:cNvPr>
          <p:cNvSpPr txBox="1"/>
          <p:nvPr/>
        </p:nvSpPr>
        <p:spPr>
          <a:xfrm>
            <a:off x="6096000" y="2802550"/>
            <a:ext cx="144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去除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290CA7-73B7-4390-BD19-8C12662864C8}"/>
              </a:ext>
            </a:extLst>
          </p:cNvPr>
          <p:cNvSpPr txBox="1"/>
          <p:nvPr/>
        </p:nvSpPr>
        <p:spPr>
          <a:xfrm>
            <a:off x="10486955" y="4198602"/>
            <a:ext cx="144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都不</a:t>
            </a:r>
            <a:r>
              <a:rPr lang="en-US" altLang="zh-CN" dirty="0"/>
              <a:t>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2323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2476AD1-1273-464F-8621-F844D9676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68" y="4414528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85B21B9-DA2E-4CB7-B438-F0827F4DF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693" y="4159695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C7904DF-F83D-4D78-B8F7-850D881F2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84" y="4271572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E6A0AA3-775F-488D-9AA0-F4731AA5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0" y="4271572"/>
            <a:ext cx="36861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7C03B3E6-4BA5-4100-B0B1-B69AFEA9F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4" y="1143390"/>
            <a:ext cx="40671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25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DB8574-BDED-4152-81DD-E801B3D2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95" y="191767"/>
            <a:ext cx="7600385" cy="20707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A80E77-CB72-40CA-AD7B-54DA0C7DB53E}"/>
              </a:ext>
            </a:extLst>
          </p:cNvPr>
          <p:cNvSpPr txBox="1"/>
          <p:nvPr/>
        </p:nvSpPr>
        <p:spPr>
          <a:xfrm>
            <a:off x="226151" y="644614"/>
            <a:ext cx="891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一张图训练：</a:t>
            </a:r>
            <a:endParaRPr lang="en-US" altLang="zh-CN" dirty="0"/>
          </a:p>
          <a:p>
            <a:r>
              <a:rPr lang="zh-CN" altLang="en-US" dirty="0"/>
              <a:t>带上</a:t>
            </a:r>
            <a:r>
              <a:rPr lang="en-US" altLang="zh-CN" dirty="0"/>
              <a:t>patch</a:t>
            </a:r>
            <a:r>
              <a:rPr lang="zh-CN" altLang="en-US" dirty="0"/>
              <a:t>之后的预测框数：</a:t>
            </a:r>
            <a:r>
              <a:rPr lang="en-US" altLang="zh-CN" dirty="0"/>
              <a:t>500000(</a:t>
            </a:r>
            <a:r>
              <a:rPr lang="zh-CN" altLang="en-US" dirty="0"/>
              <a:t>模型限制每张图至多预测</a:t>
            </a:r>
            <a:r>
              <a:rPr lang="en-US" altLang="zh-CN" dirty="0"/>
              <a:t>100</a:t>
            </a:r>
            <a:r>
              <a:rPr lang="zh-CN" altLang="en-US" dirty="0"/>
              <a:t>个框，总共</a:t>
            </a:r>
            <a:r>
              <a:rPr lang="en-US" altLang="zh-CN" dirty="0"/>
              <a:t>5000</a:t>
            </a:r>
            <a:r>
              <a:rPr lang="zh-CN" altLang="en-US" dirty="0"/>
              <a:t>张图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		 </a:t>
            </a:r>
            <a:r>
              <a:rPr lang="zh-CN" altLang="en-US" dirty="0"/>
              <a:t>其中框在</a:t>
            </a:r>
            <a:r>
              <a:rPr lang="en-US" altLang="zh-CN" dirty="0"/>
              <a:t>patch</a:t>
            </a:r>
            <a:r>
              <a:rPr lang="zh-CN" altLang="en-US" dirty="0"/>
              <a:t>之外的</a:t>
            </a:r>
            <a:r>
              <a:rPr lang="en-US" altLang="zh-CN" dirty="0"/>
              <a:t>1428</a:t>
            </a:r>
            <a:r>
              <a:rPr lang="zh-CN" altLang="en-US" dirty="0"/>
              <a:t>，占</a:t>
            </a:r>
            <a:r>
              <a:rPr lang="en-US" altLang="zh-CN" dirty="0"/>
              <a:t>0.98%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855B9B-C568-47C0-81D5-BD3C9563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1" y="5296021"/>
            <a:ext cx="8028571" cy="13523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E720D5-37B2-4420-9461-AD17C6E9EC1D}"/>
              </a:ext>
            </a:extLst>
          </p:cNvPr>
          <p:cNvSpPr txBox="1"/>
          <p:nvPr/>
        </p:nvSpPr>
        <p:spPr>
          <a:xfrm>
            <a:off x="1006303" y="4630113"/>
            <a:ext cx="765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张图训练：</a:t>
            </a:r>
            <a:endParaRPr lang="en-US" altLang="zh-CN" dirty="0"/>
          </a:p>
          <a:p>
            <a:r>
              <a:rPr lang="zh-CN" altLang="en-US" dirty="0"/>
              <a:t>带上</a:t>
            </a:r>
            <a:r>
              <a:rPr lang="en-US" altLang="zh-CN" dirty="0"/>
              <a:t>patch</a:t>
            </a:r>
            <a:r>
              <a:rPr lang="zh-CN" altLang="en-US" dirty="0"/>
              <a:t>之后的预测框数：</a:t>
            </a:r>
            <a:r>
              <a:rPr lang="en-US" altLang="zh-CN" dirty="0"/>
              <a:t>500000</a:t>
            </a:r>
            <a:r>
              <a:rPr lang="zh-CN" altLang="en-US" dirty="0"/>
              <a:t>，其中框在</a:t>
            </a:r>
            <a:r>
              <a:rPr lang="en-US" altLang="zh-CN" dirty="0"/>
              <a:t>patch</a:t>
            </a:r>
            <a:r>
              <a:rPr lang="zh-CN" altLang="en-US" dirty="0"/>
              <a:t>之外的</a:t>
            </a:r>
            <a:r>
              <a:rPr lang="en-US" altLang="zh-CN" dirty="0"/>
              <a:t>227</a:t>
            </a:r>
            <a:r>
              <a:rPr lang="zh-CN" altLang="en-US" dirty="0"/>
              <a:t>，占</a:t>
            </a:r>
            <a:r>
              <a:rPr lang="en-US" altLang="zh-CN" dirty="0"/>
              <a:t>0.156%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FFCD2-C658-47E7-B528-BAEAE06C999E}"/>
              </a:ext>
            </a:extLst>
          </p:cNvPr>
          <p:cNvSpPr txBox="1"/>
          <p:nvPr/>
        </p:nvSpPr>
        <p:spPr>
          <a:xfrm>
            <a:off x="226151" y="136783"/>
            <a:ext cx="7760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模型原预测框数：</a:t>
            </a:r>
            <a:r>
              <a:rPr lang="en-US" altLang="zh-CN" dirty="0"/>
              <a:t>158061</a:t>
            </a:r>
            <a:r>
              <a:rPr lang="zh-CN" altLang="en-US" dirty="0"/>
              <a:t>，其中</a:t>
            </a:r>
            <a:r>
              <a:rPr lang="en-US" altLang="zh-CN" dirty="0"/>
              <a:t>145514</a:t>
            </a:r>
            <a:r>
              <a:rPr lang="zh-CN" altLang="en-US" dirty="0"/>
              <a:t>个在</a:t>
            </a:r>
            <a:r>
              <a:rPr lang="en-US" altLang="zh-CN" dirty="0"/>
              <a:t>patch</a:t>
            </a:r>
            <a:r>
              <a:rPr lang="zh-CN" altLang="en-US" dirty="0"/>
              <a:t>覆盖的范围之外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CE8EBF-DA6A-40AD-9A48-7C78CBD81FE0}"/>
              </a:ext>
            </a:extLst>
          </p:cNvPr>
          <p:cNvSpPr txBox="1"/>
          <p:nvPr/>
        </p:nvSpPr>
        <p:spPr>
          <a:xfrm>
            <a:off x="572514" y="2303915"/>
            <a:ext cx="7536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张图训练：</a:t>
            </a:r>
            <a:endParaRPr lang="en-US" altLang="zh-CN" dirty="0"/>
          </a:p>
          <a:p>
            <a:r>
              <a:rPr lang="zh-CN" altLang="en-US" dirty="0"/>
              <a:t>带上</a:t>
            </a:r>
            <a:r>
              <a:rPr lang="en-US" altLang="zh-CN" dirty="0"/>
              <a:t>patch</a:t>
            </a:r>
            <a:r>
              <a:rPr lang="zh-CN" altLang="en-US" dirty="0"/>
              <a:t>之后的预测框数：</a:t>
            </a:r>
            <a:r>
              <a:rPr lang="en-US" altLang="zh-CN" dirty="0"/>
              <a:t>500000</a:t>
            </a:r>
            <a:r>
              <a:rPr lang="zh-CN" altLang="en-US" dirty="0"/>
              <a:t>，其中框在</a:t>
            </a:r>
            <a:r>
              <a:rPr lang="en-US" altLang="zh-CN" dirty="0"/>
              <a:t>patch</a:t>
            </a:r>
            <a:r>
              <a:rPr lang="zh-CN" altLang="en-US" dirty="0"/>
              <a:t>之外的</a:t>
            </a:r>
            <a:r>
              <a:rPr lang="en-US" altLang="zh-CN" dirty="0"/>
              <a:t>66</a:t>
            </a:r>
            <a:r>
              <a:rPr lang="zh-CN" altLang="en-US" dirty="0"/>
              <a:t>，占</a:t>
            </a:r>
            <a:r>
              <a:rPr lang="en-US" altLang="zh-CN" dirty="0"/>
              <a:t>0.045%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637CCC7-B03B-464A-89ED-18F4ACBE1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4" y="3060387"/>
            <a:ext cx="6772221" cy="12516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0C047B9-06E5-4B0E-8B67-C05774ABFF97}"/>
              </a:ext>
            </a:extLst>
          </p:cNvPr>
          <p:cNvSpPr txBox="1"/>
          <p:nvPr/>
        </p:nvSpPr>
        <p:spPr>
          <a:xfrm>
            <a:off x="7758020" y="3886651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64x64 patch 19703 </a:t>
            </a:r>
            <a:r>
              <a:rPr lang="zh-CN" altLang="en-US" dirty="0"/>
              <a:t>占 </a:t>
            </a:r>
            <a:r>
              <a:rPr lang="en-US" altLang="zh-CN" dirty="0"/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401996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0447E4-991A-412E-A377-D1B9A0D65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9" y="887935"/>
            <a:ext cx="40671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18682A-72F5-425A-BD18-D2F58BE2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61" y="992983"/>
            <a:ext cx="4111077" cy="267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C4CAF0-B029-4E57-8D12-9C0372C93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90" y="4288515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FF768F6-237E-499F-A6EF-156E88E3C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65" y="4288515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867677-A666-4532-8488-93B0B7410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029" y="4288515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D7AD8EA-3B82-4943-BB31-5CB94528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54" y="4269777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50AA0C-68BE-4388-A8BD-50D596D0ED99}"/>
              </a:ext>
            </a:extLst>
          </p:cNvPr>
          <p:cNvSpPr txBox="1"/>
          <p:nvPr/>
        </p:nvSpPr>
        <p:spPr>
          <a:xfrm>
            <a:off x="9009089" y="191874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FGSM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6235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DDE5031F-7F82-443E-8E53-9DBE2289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6" y="722807"/>
            <a:ext cx="40671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3D0AA-0E04-4A86-B98A-80C5BA8BFEC0}"/>
              </a:ext>
            </a:extLst>
          </p:cNvPr>
          <p:cNvSpPr txBox="1"/>
          <p:nvPr/>
        </p:nvSpPr>
        <p:spPr>
          <a:xfrm>
            <a:off x="6715593" y="1888761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SGD </a:t>
            </a:r>
            <a:r>
              <a:rPr lang="zh-CN" altLang="en-US" dirty="0"/>
              <a:t>不能优化</a:t>
            </a:r>
          </a:p>
        </p:txBody>
      </p:sp>
    </p:spTree>
    <p:extLst>
      <p:ext uri="{BB962C8B-B14F-4D97-AF65-F5344CB8AC3E}">
        <p14:creationId xmlns:p14="http://schemas.microsoft.com/office/powerpoint/2010/main" val="391196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851BA1B-5B34-4410-9103-FC07D9EA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509" y="1190625"/>
            <a:ext cx="32670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71BB337-1F9A-4DC3-B174-C18137121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720" y="1190624"/>
            <a:ext cx="32670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2A6D28E-1490-41D7-A359-7DE2F153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5" y="1190623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6821F4-0313-419B-B3DF-74C465A96300}"/>
              </a:ext>
            </a:extLst>
          </p:cNvPr>
          <p:cNvSpPr txBox="1"/>
          <p:nvPr/>
        </p:nvSpPr>
        <p:spPr>
          <a:xfrm>
            <a:off x="0" y="3685732"/>
            <a:ext cx="968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不同输入图片训练，带上</a:t>
            </a:r>
            <a:r>
              <a:rPr lang="en-US" altLang="zh-CN" dirty="0"/>
              <a:t>patch</a:t>
            </a:r>
            <a:r>
              <a:rPr lang="zh-CN" altLang="en-US" dirty="0"/>
              <a:t>之后的预测框数：</a:t>
            </a:r>
            <a:r>
              <a:rPr lang="en-US" altLang="zh-CN" dirty="0"/>
              <a:t>500000</a:t>
            </a:r>
            <a:r>
              <a:rPr lang="zh-CN" altLang="en-US" dirty="0"/>
              <a:t>，其中框在</a:t>
            </a:r>
            <a:r>
              <a:rPr lang="en-US" altLang="zh-CN" dirty="0"/>
              <a:t>patch</a:t>
            </a:r>
            <a:r>
              <a:rPr lang="zh-CN" altLang="en-US" dirty="0"/>
              <a:t>之外的</a:t>
            </a:r>
            <a:r>
              <a:rPr lang="en-US" altLang="zh-CN" dirty="0"/>
              <a:t>35462</a:t>
            </a:r>
            <a:r>
              <a:rPr lang="zh-CN" altLang="en-US" dirty="0"/>
              <a:t>，占</a:t>
            </a:r>
            <a:r>
              <a:rPr lang="en-US" altLang="zh-CN" dirty="0"/>
              <a:t>24%</a:t>
            </a:r>
          </a:p>
        </p:txBody>
      </p:sp>
    </p:spTree>
    <p:extLst>
      <p:ext uri="{BB962C8B-B14F-4D97-AF65-F5344CB8AC3E}">
        <p14:creationId xmlns:p14="http://schemas.microsoft.com/office/powerpoint/2010/main" val="2045222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2ABA74-44FA-4E40-9315-60640ACC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4" y="825965"/>
            <a:ext cx="4266667" cy="30761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5F5AEA-9948-4CC9-A999-A9B9D3E4800E}"/>
              </a:ext>
            </a:extLst>
          </p:cNvPr>
          <p:cNvSpPr txBox="1"/>
          <p:nvPr/>
        </p:nvSpPr>
        <p:spPr>
          <a:xfrm>
            <a:off x="123229" y="374755"/>
            <a:ext cx="564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Pretrained FasterRCNN resnet50 </a:t>
            </a:r>
            <a:r>
              <a:rPr lang="en-US" altLang="zh-CN" dirty="0" err="1"/>
              <a:t>fpn</a:t>
            </a:r>
            <a:r>
              <a:rPr lang="en-US" altLang="zh-CN" dirty="0"/>
              <a:t> in COCO Valid Set: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66D4F3-F06E-49F8-B969-CBFB77AC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618" y="941176"/>
            <a:ext cx="3971429" cy="30095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1967D2-60CC-42DD-869E-C0AB67DE5216}"/>
              </a:ext>
            </a:extLst>
          </p:cNvPr>
          <p:cNvSpPr txBox="1"/>
          <p:nvPr/>
        </p:nvSpPr>
        <p:spPr>
          <a:xfrm>
            <a:off x="5922032" y="374755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patch </a:t>
            </a:r>
            <a:r>
              <a:rPr lang="en-US" altLang="zh-CN" dirty="0" err="1"/>
              <a:t>gt</a:t>
            </a:r>
            <a:r>
              <a:rPr lang="en-US" altLang="zh-CN" dirty="0"/>
              <a:t>: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6F51A4-E2AE-48E1-B7ED-A586C8A0E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4245975"/>
            <a:ext cx="2676525" cy="26409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A0A3D7-9E96-49B2-A37F-F2A815D23940}"/>
              </a:ext>
            </a:extLst>
          </p:cNvPr>
          <p:cNvSpPr txBox="1"/>
          <p:nvPr/>
        </p:nvSpPr>
        <p:spPr>
          <a:xfrm>
            <a:off x="123229" y="3876643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Patch trained with random size input: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84E41E-A982-47A5-8567-822BBDC98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78"/>
          <a:stretch/>
        </p:blipFill>
        <p:spPr>
          <a:xfrm>
            <a:off x="5767723" y="4389770"/>
            <a:ext cx="3295238" cy="263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8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965482-3C76-4BD4-AEEF-B93560045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" y="106531"/>
            <a:ext cx="4099713" cy="27988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920E77-EC6A-4B5F-A1A7-A0861D7EA2D2}"/>
              </a:ext>
            </a:extLst>
          </p:cNvPr>
          <p:cNvSpPr txBox="1"/>
          <p:nvPr/>
        </p:nvSpPr>
        <p:spPr>
          <a:xfrm>
            <a:off x="1070856" y="2905373"/>
            <a:ext cx="2085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COCO ANNOTATION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93762F-8C20-4DE8-8017-8B279E5EB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26" y="106531"/>
            <a:ext cx="4102580" cy="2800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2CCC09C-80D5-4462-8153-34DBC6B5161F}"/>
              </a:ext>
            </a:extLst>
          </p:cNvPr>
          <p:cNvSpPr txBox="1"/>
          <p:nvPr/>
        </p:nvSpPr>
        <p:spPr>
          <a:xfrm>
            <a:off x="5116698" y="2905373"/>
            <a:ext cx="2196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FasterRCNN Prediction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915283B-96FE-4C9B-B12B-475FADE07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205" y="104573"/>
            <a:ext cx="4102580" cy="28008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4B780C9-F07A-409F-8892-82D5EE0C4E66}"/>
              </a:ext>
            </a:extLst>
          </p:cNvPr>
          <p:cNvSpPr txBox="1"/>
          <p:nvPr/>
        </p:nvSpPr>
        <p:spPr>
          <a:xfrm>
            <a:off x="8562848" y="2905373"/>
            <a:ext cx="3509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FasterRCNN Prediction with AdvPatch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8C7348E-F1D1-49B2-B9B4-320753E19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" y="3241969"/>
            <a:ext cx="4102580" cy="2800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938448C-9CB6-4093-96B2-5BCFE126F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25" y="3241969"/>
            <a:ext cx="4102580" cy="2800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6ECD81-01B3-4BFE-9AF3-BF8EF6DB6D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205" y="3241969"/>
            <a:ext cx="4102580" cy="28008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CE6883A-72BA-45DB-B908-9E1D99D0E352}"/>
              </a:ext>
            </a:extLst>
          </p:cNvPr>
          <p:cNvSpPr txBox="1"/>
          <p:nvPr/>
        </p:nvSpPr>
        <p:spPr>
          <a:xfrm>
            <a:off x="235860" y="6038853"/>
            <a:ext cx="3752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Random Position + Higher Transparency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7A513F0-65DB-48AF-8BE5-CC08736256F1}"/>
              </a:ext>
            </a:extLst>
          </p:cNvPr>
          <p:cNvSpPr txBox="1"/>
          <p:nvPr/>
        </p:nvSpPr>
        <p:spPr>
          <a:xfrm>
            <a:off x="5615231" y="6033922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Transposed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9F2154-3F84-4C4D-968E-994E092833D2}"/>
              </a:ext>
            </a:extLst>
          </p:cNvPr>
          <p:cNvSpPr txBox="1"/>
          <p:nvPr/>
        </p:nvSpPr>
        <p:spPr>
          <a:xfrm>
            <a:off x="9219277" y="6030998"/>
            <a:ext cx="2132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MaskRCNN Prediction</a:t>
            </a:r>
          </a:p>
        </p:txBody>
      </p:sp>
    </p:spTree>
    <p:extLst>
      <p:ext uri="{BB962C8B-B14F-4D97-AF65-F5344CB8AC3E}">
        <p14:creationId xmlns:p14="http://schemas.microsoft.com/office/powerpoint/2010/main" val="404746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C59FF1F-2251-457A-8D5D-800081F54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128"/>
            <a:ext cx="12192000" cy="62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0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345503-21E9-47BE-9544-A40BE45D9E12}"/>
              </a:ext>
            </a:extLst>
          </p:cNvPr>
          <p:cNvSpPr txBox="1"/>
          <p:nvPr/>
        </p:nvSpPr>
        <p:spPr>
          <a:xfrm>
            <a:off x="139700" y="0"/>
            <a:ext cx="9700091" cy="923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Dataset: COCO 2017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to Attack: FasterRCNN mobilenet_v3_large_320_fpn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AdvPatch Size: 96x96 (3%)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已有的表现：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1.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在训练期间未做相关增强的情况下，不依赖位置、旋转独立性、投射设置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2.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稳定被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Detector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识别为几类（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umbrella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kite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person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，会产生多个重叠检测框）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3.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Detector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网络之间的迁移性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还缺乏的：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没有抑制其它检测框的产生、没有引导其它检测框产生错误的分类、没有引导产生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无效的检测框（因为优化的目标是最大化目标检测的损失，包含了多个类别的损失：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classifier/box_reg/objectness/rpn_box_reg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，按照理想的情况的话，它也应该攻击分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类器或者其它）。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我猜想的原因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一点思考：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没有平衡这几个损失：很明显这个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被优化成了一个被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Detector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检测的目标，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通过出现在不应该出现检测框的位置使得损失增大。之所以出现这样的情况可能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是因为，没有平衡这些损失，使得优化过程往最容易优化的方向优化了（按照我在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分类任务上得到的经验：对分类任务进行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target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攻击时，优化目标是，最大化模型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预测对正确类的损失和最小化对目标类的损失。通常情况下，最大化正确类的损失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要比优化后者更容易，所以如果不做一定的平衡，被攻击模型的错误率一直上升，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但预测成目标类的比例且增长缓慢）。这里的情况可能是相似的。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把对抗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训练成一个被检测的目标，可能是这个优化过程难以脱离的一个局部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最优点，因为这个优化方向是最容易开始的，但是却并不能带来最好的结果（比起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抑制其它的检测框出现或引导大量的检测框出现），我也观察到了训练过程中损失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只会缓慢的下降一点（朝这个方向优化的话，代价至多也就多预测了一个额外的检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测框而已）。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平衡这几个损失可能能解决问题；又或者，比如干脆就主动引导这个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训练成一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个能被预测为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person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的目标，进而也能影响自动驾驶系统，可能也算是可以考虑的一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个方向（不过又感觉好像没什么意义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这不就相当于一个贴图吗，只不过我刚刚训练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得到的这个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Patch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可能只不过是什么雨伞、风筝更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high level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的表示而已）？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8438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62A3B3-A04D-4EE9-B2AE-30157D380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3" y="136660"/>
            <a:ext cx="9510584" cy="3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8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FC6FE40-6885-4506-937A-2B202A94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89" y="745380"/>
            <a:ext cx="9455716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3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6CE8E2-EB9A-4A2B-A186-F1C49A0E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0" y="198172"/>
            <a:ext cx="5523455" cy="36030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0986B9-682C-415F-A905-D2BB504D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172"/>
            <a:ext cx="4956478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6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4446</TotalTime>
  <Words>1565</Words>
  <Application>Microsoft Office PowerPoint</Application>
  <PresentationFormat>宽屏</PresentationFormat>
  <Paragraphs>166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等线</vt:lpstr>
      <vt:lpstr>等线 Light</vt:lpstr>
      <vt:lpstr>仿宋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恺</dc:creator>
  <cp:lastModifiedBy>王 恺</cp:lastModifiedBy>
  <cp:revision>94</cp:revision>
  <dcterms:created xsi:type="dcterms:W3CDTF">2023-04-29T10:13:55Z</dcterms:created>
  <dcterms:modified xsi:type="dcterms:W3CDTF">2023-06-08T04:02:18Z</dcterms:modified>
</cp:coreProperties>
</file>